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5" r:id="rId2"/>
  </p:sldMasterIdLst>
  <p:sldIdLst>
    <p:sldId id="256" r:id="rId3"/>
    <p:sldId id="266" r:id="rId4"/>
    <p:sldId id="267" r:id="rId5"/>
    <p:sldId id="268" r:id="rId6"/>
    <p:sldId id="270" r:id="rId7"/>
    <p:sldId id="269" r:id="rId8"/>
    <p:sldId id="257" r:id="rId9"/>
    <p:sldId id="274" r:id="rId10"/>
    <p:sldId id="271" r:id="rId11"/>
    <p:sldId id="275" r:id="rId12"/>
    <p:sldId id="272" r:id="rId13"/>
    <p:sldId id="276" r:id="rId14"/>
    <p:sldId id="277" r:id="rId15"/>
    <p:sldId id="273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64"/>
    <p:restoredTop sz="93434" autoAdjust="0"/>
  </p:normalViewPr>
  <p:slideViewPr>
    <p:cSldViewPr>
      <p:cViewPr varScale="1">
        <p:scale>
          <a:sx n="97" d="100"/>
          <a:sy n="97" d="100"/>
        </p:scale>
        <p:origin x="680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4571E-4EB2-4018-9CAA-261E16C638DD}" type="datetimeFigureOut">
              <a:rPr lang="en-US" smtClean="0"/>
              <a:pPr/>
              <a:t>12/21/25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9FC50-F80E-422F-9A9A-89366C100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4571E-4EB2-4018-9CAA-261E16C638DD}" type="datetimeFigureOut">
              <a:rPr lang="en-US" smtClean="0"/>
              <a:pPr/>
              <a:t>12/21/25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9FC50-F80E-422F-9A9A-89366C100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4571E-4EB2-4018-9CAA-261E16C638DD}" type="datetimeFigureOut">
              <a:rPr lang="en-US" smtClean="0"/>
              <a:pPr/>
              <a:t>12/21/25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9FC50-F80E-422F-9A9A-89366C100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7E576A-79FC-483F-93DD-FE7665F4FA10}" type="slidenum">
              <a:rPr lang="en-US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3364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blinds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BE978D-BC99-4A42-8185-5D2B80634860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897237"/>
      </p:ext>
    </p:extLst>
  </p:cSld>
  <p:clrMapOvr>
    <a:masterClrMapping/>
  </p:clrMapOvr>
  <p:transition>
    <p:blinds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C2FB4-BCED-4647-B56B-5E90AF5CAD4C}" type="slidenum">
              <a:rPr lang="en-US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1798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blinds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72ECD2-7128-4FEC-A4EC-131EB33E5E84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8666571"/>
      </p:ext>
    </p:extLst>
  </p:cSld>
  <p:clrMapOvr>
    <a:masterClrMapping/>
  </p:clrMapOvr>
  <p:transition>
    <p:blinds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ECA8E6-DD9B-458D-A2BA-0366B2B14EC7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955515"/>
      </p:ext>
    </p:extLst>
  </p:cSld>
  <p:clrMapOvr>
    <a:masterClrMapping/>
  </p:clrMapOvr>
  <p:transition>
    <p:blinds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A070F-EEBF-477E-95A4-A010EA5A585C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965084"/>
      </p:ext>
    </p:extLst>
  </p:cSld>
  <p:clrMapOvr>
    <a:masterClrMapping/>
  </p:clrMapOvr>
  <p:transition>
    <p:blinds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ADD95-5723-4AE2-9C55-55695A9D7164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02675"/>
      </p:ext>
    </p:extLst>
  </p:cSld>
  <p:clrMapOvr>
    <a:masterClrMapping/>
  </p:clrMapOvr>
  <p:transition>
    <p:blinds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C7DAB6-028B-4B07-B4BC-65F85423A83C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21263"/>
      </p:ext>
    </p:extLst>
  </p:cSld>
  <p:clrMapOvr>
    <a:masterClrMapping/>
  </p:clrMapOvr>
  <p:transition>
    <p:blind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4571E-4EB2-4018-9CAA-261E16C638DD}" type="datetimeFigureOut">
              <a:rPr lang="en-US" smtClean="0"/>
              <a:pPr/>
              <a:t>12/21/25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9FC50-F80E-422F-9A9A-89366C100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3998F-A153-499B-8496-31993B4F5C7A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5331176"/>
      </p:ext>
    </p:extLst>
  </p:cSld>
  <p:clrMapOvr>
    <a:masterClrMapping/>
  </p:clrMapOvr>
  <p:transition>
    <p:blinds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7B37F-CF56-44C4-B8BB-BA2C5973E765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225433"/>
      </p:ext>
    </p:extLst>
  </p:cSld>
  <p:clrMapOvr>
    <a:masterClrMapping/>
  </p:clrMapOvr>
  <p:transition>
    <p:blinds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BD195B-29EB-4C7B-808B-878281C24B74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033022"/>
      </p:ext>
    </p:extLst>
  </p:cSld>
  <p:clrMapOvr>
    <a:masterClrMapping/>
  </p:clrMapOvr>
  <p:transition>
    <p:blinds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4783D-7163-4FB3-8F19-608B9B7F0E72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594091"/>
      </p:ext>
    </p:extLst>
  </p:cSld>
  <p:clrMapOvr>
    <a:masterClrMapping/>
  </p:clrMapOvr>
  <p:transition>
    <p:blind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4571E-4EB2-4018-9CAA-261E16C638DD}" type="datetimeFigureOut">
              <a:rPr lang="en-US" smtClean="0"/>
              <a:pPr/>
              <a:t>12/21/25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9FC50-F80E-422F-9A9A-89366C100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4571E-4EB2-4018-9CAA-261E16C638DD}" type="datetimeFigureOut">
              <a:rPr lang="en-US" smtClean="0"/>
              <a:pPr/>
              <a:t>12/21/25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9FC50-F80E-422F-9A9A-89366C100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4571E-4EB2-4018-9CAA-261E16C638DD}" type="datetimeFigureOut">
              <a:rPr lang="en-US" smtClean="0"/>
              <a:pPr/>
              <a:t>12/21/25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9FC50-F80E-422F-9A9A-89366C100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4571E-4EB2-4018-9CAA-261E16C638DD}" type="datetimeFigureOut">
              <a:rPr lang="en-US" smtClean="0"/>
              <a:pPr/>
              <a:t>12/21/25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9FC50-F80E-422F-9A9A-89366C100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4571E-4EB2-4018-9CAA-261E16C638DD}" type="datetimeFigureOut">
              <a:rPr lang="en-US" smtClean="0"/>
              <a:pPr/>
              <a:t>12/21/25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9FC50-F80E-422F-9A9A-89366C100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4571E-4EB2-4018-9CAA-261E16C638DD}" type="datetimeFigureOut">
              <a:rPr lang="en-US" smtClean="0"/>
              <a:pPr/>
              <a:t>12/21/25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9FC50-F80E-422F-9A9A-89366C100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4571E-4EB2-4018-9CAA-261E16C638DD}" type="datetimeFigureOut">
              <a:rPr lang="en-US" smtClean="0"/>
              <a:pPr/>
              <a:t>12/21/25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A59FC50-F80E-422F-9A9A-89366C1009F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B84571E-4EB2-4018-9CAA-261E16C638DD}" type="datetimeFigureOut">
              <a:rPr lang="en-US" smtClean="0"/>
              <a:pPr/>
              <a:t>12/21/25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A59FC50-F80E-422F-9A9A-89366C1009F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340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4341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B47A54A-D18A-4950-B8BF-63CA13E4BE25}" type="datetimeFigureOut">
              <a:rPr lang="en-US">
                <a:solidFill>
                  <a:srgbClr val="04617B">
                    <a:shade val="90000"/>
                  </a:srgb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12/21/25</a:t>
            </a:fld>
            <a:endParaRPr lang="en-US">
              <a:solidFill>
                <a:srgbClr val="04617B">
                  <a:shade val="90000"/>
                </a:srgbClr>
              </a:solidFill>
              <a:latin typeface="Arial" charset="0"/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4617B">
                  <a:shade val="90000"/>
                </a:srgbClr>
              </a:solidFill>
              <a:latin typeface="Arial" charset="0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1E36E02-7F0F-4A40-BBBE-CCEC7E341D38}" type="slidenum">
              <a:rPr lang="en-US">
                <a:solidFill>
                  <a:srgbClr val="04617B">
                    <a:shade val="90000"/>
                  </a:srgb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  <a:latin typeface="Arial" charset="0"/>
            </a:endParaRPr>
          </a:p>
        </p:txBody>
      </p:sp>
      <p:grpSp>
        <p:nvGrpSpPr>
          <p:cNvPr id="14345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63180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ransition>
    <p:blinds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2204864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CHEMICAL COMPOSITION OF THE CELL</a:t>
            </a:r>
            <a:endParaRPr lang="en-US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5E498C-8CC7-A165-77CF-09BC846090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B21C0A-23F8-7EF4-4BC0-E87769DBA1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Latn-RS"/>
          </a:p>
        </p:txBody>
      </p:sp>
      <p:pic>
        <p:nvPicPr>
          <p:cNvPr id="2050" name="Picture 2" descr="Classification of Carbohydrates and its Structure. Byju's">
            <a:extLst>
              <a:ext uri="{FF2B5EF4-FFF2-40B4-BE49-F238E27FC236}">
                <a16:creationId xmlns:a16="http://schemas.microsoft.com/office/drawing/2014/main" id="{E3DA22C2-36B0-452D-25EA-F7A070C6E3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1149350"/>
            <a:ext cx="8890000" cy="455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04424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6696744" cy="1143000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AMINO ACIDS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992" y="1628800"/>
            <a:ext cx="8659008" cy="5337420"/>
          </a:xfrm>
        </p:spPr>
        <p:txBody>
          <a:bodyPr>
            <a:normAutofit fontScale="85000" lnSpcReduction="20000"/>
          </a:bodyPr>
          <a:lstStyle/>
          <a:p>
            <a:r>
              <a:rPr lang="en-GB" sz="2200" dirty="0">
                <a:latin typeface="Arial" pitchFamily="34" charset="0"/>
                <a:cs typeface="Arial" pitchFamily="34" charset="0"/>
              </a:rPr>
              <a:t>Basic building blocks of peptide chains (proteins)</a:t>
            </a:r>
          </a:p>
          <a:p>
            <a:endParaRPr lang="en-GB" sz="2200" dirty="0">
              <a:latin typeface="Arial" pitchFamily="34" charset="0"/>
              <a:cs typeface="Arial" pitchFamily="34" charset="0"/>
            </a:endParaRPr>
          </a:p>
          <a:p>
            <a:r>
              <a:rPr lang="en-GB" sz="2200" dirty="0">
                <a:latin typeface="Arial" pitchFamily="34" charset="0"/>
                <a:cs typeface="Arial" pitchFamily="34" charset="0"/>
              </a:rPr>
              <a:t>consists of a C atom to which an H, COOH, NH2 atom is attached and one specific functional group</a:t>
            </a:r>
          </a:p>
          <a:p>
            <a:endParaRPr lang="en-GB" sz="2200" dirty="0">
              <a:latin typeface="Arial" pitchFamily="34" charset="0"/>
              <a:cs typeface="Arial" pitchFamily="34" charset="0"/>
            </a:endParaRPr>
          </a:p>
          <a:p>
            <a:r>
              <a:rPr lang="en-GB" sz="2200" dirty="0">
                <a:latin typeface="Arial" pitchFamily="34" charset="0"/>
                <a:cs typeface="Arial" pitchFamily="34" charset="0"/>
              </a:rPr>
              <a:t>20 essential amino acids are included in the composition of proteins</a:t>
            </a:r>
          </a:p>
          <a:p>
            <a:endParaRPr lang="en-GB" sz="2200" dirty="0">
              <a:latin typeface="Arial" pitchFamily="34" charset="0"/>
              <a:cs typeface="Arial" pitchFamily="34" charset="0"/>
            </a:endParaRPr>
          </a:p>
          <a:p>
            <a:r>
              <a:rPr lang="en-GB" sz="2200" dirty="0">
                <a:latin typeface="Arial" pitchFamily="34" charset="0"/>
                <a:cs typeface="Arial" pitchFamily="34" charset="0"/>
              </a:rPr>
              <a:t>Linked by peptide bonds into </a:t>
            </a:r>
            <a:r>
              <a:rPr lang="en-GB" sz="2200" b="1" dirty="0">
                <a:latin typeface="Arial" pitchFamily="34" charset="0"/>
                <a:cs typeface="Arial" pitchFamily="34" charset="0"/>
              </a:rPr>
              <a:t>polypeptide chains</a:t>
            </a:r>
          </a:p>
          <a:p>
            <a:endParaRPr lang="en-GB" sz="2200" dirty="0">
              <a:latin typeface="Arial" pitchFamily="34" charset="0"/>
              <a:cs typeface="Arial" pitchFamily="34" charset="0"/>
            </a:endParaRPr>
          </a:p>
          <a:p>
            <a:r>
              <a:rPr lang="en-GB" sz="2200" dirty="0">
                <a:latin typeface="Arial" pitchFamily="34" charset="0"/>
                <a:cs typeface="Arial" pitchFamily="34" charset="0"/>
              </a:rPr>
              <a:t>Primary, secondary, tertiary, quaternary structure of proteins</a:t>
            </a:r>
          </a:p>
          <a:p>
            <a:endParaRPr lang="en-GB" sz="2200" dirty="0">
              <a:latin typeface="Arial" pitchFamily="34" charset="0"/>
              <a:cs typeface="Arial" pitchFamily="34" charset="0"/>
            </a:endParaRPr>
          </a:p>
          <a:p>
            <a:r>
              <a:rPr lang="en-GB" sz="2200" dirty="0">
                <a:latin typeface="Arial" pitchFamily="34" charset="0"/>
                <a:cs typeface="Arial" pitchFamily="34" charset="0"/>
              </a:rPr>
              <a:t>Proteins in the cell:</a:t>
            </a:r>
          </a:p>
          <a:p>
            <a:pPr marL="0" indent="0">
              <a:buNone/>
            </a:pPr>
            <a:r>
              <a:rPr lang="en-GB" sz="2200" dirty="0">
                <a:latin typeface="Arial" pitchFamily="34" charset="0"/>
                <a:cs typeface="Arial" pitchFamily="34" charset="0"/>
              </a:rPr>
              <a:t>- enzymes</a:t>
            </a:r>
          </a:p>
          <a:p>
            <a:pPr marL="0" indent="0">
              <a:buNone/>
            </a:pPr>
            <a:r>
              <a:rPr lang="en-GB" sz="2200" dirty="0">
                <a:latin typeface="Arial" pitchFamily="34" charset="0"/>
                <a:cs typeface="Arial" pitchFamily="34" charset="0"/>
              </a:rPr>
              <a:t>- hormones</a:t>
            </a:r>
          </a:p>
          <a:p>
            <a:pPr marL="0" indent="0">
              <a:buNone/>
            </a:pPr>
            <a:r>
              <a:rPr lang="en-GB" sz="2200" dirty="0">
                <a:latin typeface="Arial" pitchFamily="34" charset="0"/>
                <a:cs typeface="Arial" pitchFamily="34" charset="0"/>
              </a:rPr>
              <a:t>- antibodies</a:t>
            </a:r>
          </a:p>
          <a:p>
            <a:pPr marL="0" indent="0">
              <a:buNone/>
            </a:pPr>
            <a:r>
              <a:rPr lang="en-GB" sz="2200" dirty="0">
                <a:latin typeface="Arial" pitchFamily="34" charset="0"/>
                <a:cs typeface="Arial" pitchFamily="34" charset="0"/>
              </a:rPr>
              <a:t>- transport molecules</a:t>
            </a:r>
          </a:p>
          <a:p>
            <a:pPr marL="0" indent="0">
              <a:buNone/>
            </a:pPr>
            <a:r>
              <a:rPr lang="en-GB" sz="2200" dirty="0">
                <a:latin typeface="Arial" pitchFamily="34" charset="0"/>
                <a:cs typeface="Arial" pitchFamily="34" charset="0"/>
              </a:rPr>
              <a:t>- contractile molecules</a:t>
            </a:r>
          </a:p>
          <a:p>
            <a:pPr marL="0" indent="0">
              <a:buNone/>
            </a:pPr>
            <a:r>
              <a:rPr lang="en-GB" sz="2200" dirty="0">
                <a:latin typeface="Arial" pitchFamily="34" charset="0"/>
                <a:cs typeface="Arial" pitchFamily="34" charset="0"/>
              </a:rPr>
              <a:t>- structural elements</a:t>
            </a:r>
            <a:endParaRPr lang="sr-Cyrl-RS" sz="2200" dirty="0">
              <a:latin typeface="Arial" pitchFamily="34" charset="0"/>
              <a:cs typeface="Arial" pitchFamily="34" charset="0"/>
            </a:endParaRPr>
          </a:p>
          <a:p>
            <a:endParaRPr lang="sr-Cyrl-RS" sz="2200" dirty="0">
              <a:latin typeface="Arial" pitchFamily="34" charset="0"/>
              <a:cs typeface="Arial" pitchFamily="34" charset="0"/>
            </a:endParaRPr>
          </a:p>
          <a:p>
            <a:endParaRPr lang="sr-Cyrl-RS" sz="2200" dirty="0">
              <a:latin typeface="Arial" pitchFamily="34" charset="0"/>
              <a:cs typeface="Arial" pitchFamily="34" charset="0"/>
            </a:endParaRPr>
          </a:p>
          <a:p>
            <a:endParaRPr lang="sr-Cyrl-RS" sz="2200" dirty="0">
              <a:latin typeface="Arial" pitchFamily="34" charset="0"/>
              <a:cs typeface="Arial" pitchFamily="34" charset="0"/>
            </a:endParaRPr>
          </a:p>
          <a:p>
            <a:endParaRPr lang="en-US" sz="2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https://upload.wikimedia.org/wikipedia/commons/thumb/c/ce/AminoAcidball.svg/200px-AminoAcidball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8190" y="268659"/>
            <a:ext cx="2725810" cy="193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id="{0AC0B08A-F2C8-88E4-2E46-2A48141417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831" y="4760877"/>
            <a:ext cx="2604914" cy="1935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18239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D2F04B-4D8D-FF4F-ACCE-748D0A53F8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F8F4C2-425D-0608-7978-A445FFE008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Latn-R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8CAD22E1-224D-4C1F-B3AF-ECC23B2C4B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7363"/>
            <a:ext cx="9144000" cy="5883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1042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5BCE6-13C6-C568-FD81-19E6C5155D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EA5A3B-0234-BF45-AD1C-6E0C0828C5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Latn-RS"/>
          </a:p>
        </p:txBody>
      </p:sp>
      <p:pic>
        <p:nvPicPr>
          <p:cNvPr id="6146" name="Picture 2" descr="Protein Structure- Primary, Secondary, Tertiary, and Quaternary">
            <a:extLst>
              <a:ext uri="{FF2B5EF4-FFF2-40B4-BE49-F238E27FC236}">
                <a16:creationId xmlns:a16="http://schemas.microsoft.com/office/drawing/2014/main" id="{915B9E75-11D2-3545-54BF-D33DC9B235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" y="1143000"/>
            <a:ext cx="8255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43195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278" y="32862"/>
            <a:ext cx="8229600" cy="1143000"/>
          </a:xfrm>
        </p:spPr>
        <p:txBody>
          <a:bodyPr/>
          <a:lstStyle/>
          <a:p>
            <a:pPr algn="ctr"/>
            <a:r>
              <a:rPr lang="en-GB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NITROGEN BASES</a:t>
            </a:r>
            <a:endParaRPr lang="en-US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625" y="1340768"/>
            <a:ext cx="8736905" cy="3024336"/>
          </a:xfrm>
        </p:spPr>
        <p:txBody>
          <a:bodyPr>
            <a:normAutofit lnSpcReduction="10000"/>
          </a:bodyPr>
          <a:lstStyle/>
          <a:p>
            <a:r>
              <a:rPr lang="en-GB" dirty="0">
                <a:latin typeface="Arial" pitchFamily="34" charset="0"/>
                <a:cs typeface="Arial" pitchFamily="34" charset="0"/>
              </a:rPr>
              <a:t>Ring-shaped molecules that, in addition to the C atom, also contain nitrogen, and their base is the amino group.</a:t>
            </a:r>
          </a:p>
          <a:p>
            <a:endParaRPr lang="en-GB" dirty="0">
              <a:latin typeface="Arial" pitchFamily="34" charset="0"/>
              <a:cs typeface="Arial" pitchFamily="34" charset="0"/>
            </a:endParaRPr>
          </a:p>
          <a:p>
            <a:r>
              <a:rPr lang="en-GB" b="1" dirty="0">
                <a:latin typeface="Arial" pitchFamily="34" charset="0"/>
                <a:cs typeface="Arial" pitchFamily="34" charset="0"/>
              </a:rPr>
              <a:t>They are part of nucleotides </a:t>
            </a:r>
            <a:r>
              <a:rPr lang="en-GB" dirty="0">
                <a:latin typeface="Arial" pitchFamily="34" charset="0"/>
                <a:cs typeface="Arial" pitchFamily="34" charset="0"/>
              </a:rPr>
              <a:t>– the basic structural unit of nucleic acids (DNA and RNA)</a:t>
            </a:r>
          </a:p>
          <a:p>
            <a:endParaRPr lang="en-GB" dirty="0">
              <a:latin typeface="Arial" pitchFamily="34" charset="0"/>
              <a:cs typeface="Arial" pitchFamily="34" charset="0"/>
            </a:endParaRPr>
          </a:p>
          <a:p>
            <a:r>
              <a:rPr lang="en-GB" dirty="0">
                <a:latin typeface="Arial" pitchFamily="34" charset="0"/>
                <a:cs typeface="Arial" pitchFamily="34" charset="0"/>
              </a:rPr>
              <a:t>Purine and pyrimidine bases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AutoShape 2" descr="Ð ÐµÐ·ÑÐ»ÑÐ°Ñ ÑÐ»Ð¸ÐºÐ° Ð·Ð° purinske i pirimidinske baz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22" name="Picture 2" descr="Nitrogenous bases">
            <a:extLst>
              <a:ext uri="{FF2B5EF4-FFF2-40B4-BE49-F238E27FC236}">
                <a16:creationId xmlns:a16="http://schemas.microsoft.com/office/drawing/2014/main" id="{CAD2793C-D00E-27A6-1106-836A90FE60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813352"/>
            <a:ext cx="3428752" cy="3044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5610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rrowheads="1"/>
          </p:cNvSpPr>
          <p:nvPr>
            <p:ph type="title" idx="4294967295"/>
          </p:nvPr>
        </p:nvSpPr>
        <p:spPr/>
        <p:txBody>
          <a:bodyPr lIns="91440" rIns="91440" bIns="45720" anchor="ctr"/>
          <a:lstStyle/>
          <a:p>
            <a:pPr algn="ctr" eaLnBrk="1" hangingPunct="1"/>
            <a:r>
              <a:rPr lang="en-GB" sz="4400" b="1" dirty="0">
                <a:solidFill>
                  <a:schemeClr val="bg1"/>
                </a:solidFill>
                <a:latin typeface="Arial" charset="0"/>
              </a:rPr>
              <a:t>CHEMICAL COMPOSITION OF THE CELL</a:t>
            </a:r>
            <a:endParaRPr lang="en-US" sz="44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34819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107504" y="1935163"/>
            <a:ext cx="9001000" cy="4389437"/>
          </a:xfrm>
        </p:spPr>
        <p:txBody>
          <a:bodyPr/>
          <a:lstStyle/>
          <a:p>
            <a:pPr marL="609600" indent="-609600" eaLnBrk="1" hangingPunct="1">
              <a:buNone/>
            </a:pPr>
            <a:r>
              <a:rPr lang="sr-Cyrl-CS" sz="2800" b="1" dirty="0">
                <a:solidFill>
                  <a:srgbClr val="F90701"/>
                </a:solidFill>
                <a:latin typeface="Arial" charset="0"/>
              </a:rPr>
              <a:t>	</a:t>
            </a:r>
            <a:r>
              <a:rPr lang="en-GB" sz="2800" b="1" dirty="0">
                <a:solidFill>
                  <a:srgbClr val="F90701"/>
                </a:solidFill>
                <a:latin typeface="Arial" charset="0"/>
              </a:rPr>
              <a:t>Biogenic elements </a:t>
            </a:r>
            <a:r>
              <a:rPr lang="en-GB" sz="2800" dirty="0">
                <a:solidFill>
                  <a:schemeClr val="bg1"/>
                </a:solidFill>
                <a:latin typeface="Arial" charset="0"/>
              </a:rPr>
              <a:t>- chemical elements in the cell that play an extremely important role in life processes:</a:t>
            </a:r>
            <a:endParaRPr lang="sr-Cyrl-CS" sz="2800" dirty="0">
              <a:solidFill>
                <a:schemeClr val="bg1"/>
              </a:solidFill>
              <a:latin typeface="Arial" charset="0"/>
            </a:endParaRPr>
          </a:p>
          <a:p>
            <a:pPr marL="976313" lvl="1" indent="-609600" eaLnBrk="1" hangingPunct="1">
              <a:buFontTx/>
              <a:buAutoNum type="arabicPeriod"/>
            </a:pPr>
            <a:r>
              <a:rPr lang="en-US" sz="2800" b="1" dirty="0" err="1">
                <a:solidFill>
                  <a:schemeClr val="bg1"/>
                </a:solidFill>
                <a:latin typeface="Arial" charset="0"/>
              </a:rPr>
              <a:t>Macroelements</a:t>
            </a:r>
            <a:r>
              <a:rPr lang="sr-Cyrl-CS" sz="2800" b="1" dirty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sr-Cyrl-CS" sz="2800" dirty="0">
                <a:solidFill>
                  <a:schemeClr val="bg1"/>
                </a:solidFill>
                <a:latin typeface="Arial" charset="0"/>
              </a:rPr>
              <a:t>(</a:t>
            </a:r>
            <a:r>
              <a:rPr lang="en-US" sz="2800" dirty="0">
                <a:solidFill>
                  <a:schemeClr val="bg1"/>
                </a:solidFill>
                <a:latin typeface="Arial" charset="0"/>
              </a:rPr>
              <a:t>carbon, oxygen, hydrogen, nitrogen, </a:t>
            </a:r>
            <a:r>
              <a:rPr lang="en-GB" sz="2800" dirty="0">
                <a:solidFill>
                  <a:srgbClr val="0A0A0A"/>
                </a:solidFill>
                <a:latin typeface="Google Sans"/>
              </a:rPr>
              <a:t>c</a:t>
            </a:r>
            <a:r>
              <a:rPr lang="en-GB" sz="2800" i="0" strike="noStrike" dirty="0">
                <a:solidFill>
                  <a:srgbClr val="0A0A0A"/>
                </a:solidFill>
                <a:effectLst/>
                <a:latin typeface="Google Sans"/>
              </a:rPr>
              <a:t>alcium, sodium, phosphorus, </a:t>
            </a:r>
            <a:r>
              <a:rPr lang="en-GB" sz="2800" dirty="0">
                <a:solidFill>
                  <a:srgbClr val="0A0A0A"/>
                </a:solidFill>
                <a:latin typeface="Google Sans"/>
              </a:rPr>
              <a:t>p</a:t>
            </a:r>
            <a:r>
              <a:rPr lang="en-GB" sz="2800" i="0" strike="noStrike" dirty="0">
                <a:solidFill>
                  <a:srgbClr val="0A0A0A"/>
                </a:solidFill>
                <a:effectLst/>
                <a:latin typeface="Google Sans"/>
              </a:rPr>
              <a:t>otassium, </a:t>
            </a:r>
            <a:r>
              <a:rPr lang="en-GB" sz="2800" dirty="0">
                <a:solidFill>
                  <a:schemeClr val="bg1"/>
                </a:solidFill>
                <a:latin typeface="Google Sans"/>
              </a:rPr>
              <a:t>magnesium</a:t>
            </a:r>
            <a:r>
              <a:rPr lang="en-GB" sz="2800" i="0" strike="noStrike" dirty="0">
                <a:solidFill>
                  <a:srgbClr val="0A0A0A"/>
                </a:solidFill>
                <a:effectLst/>
                <a:latin typeface="Google Sans"/>
              </a:rPr>
              <a:t>, chlorine</a:t>
            </a:r>
            <a:r>
              <a:rPr lang="sr-Latn-CS" sz="2800" dirty="0">
                <a:solidFill>
                  <a:schemeClr val="bg1"/>
                </a:solidFill>
                <a:latin typeface="Arial" charset="0"/>
              </a:rPr>
              <a:t>)</a:t>
            </a:r>
            <a:r>
              <a:rPr lang="sr-Cyrl-RS" sz="2800" dirty="0">
                <a:solidFill>
                  <a:schemeClr val="bg1"/>
                </a:solidFill>
                <a:latin typeface="Arial" charset="0"/>
              </a:rPr>
              <a:t> </a:t>
            </a:r>
            <a:endParaRPr lang="sr-Cyrl-CS" sz="2800" dirty="0">
              <a:solidFill>
                <a:schemeClr val="bg1"/>
              </a:solidFill>
              <a:latin typeface="Arial" charset="0"/>
            </a:endParaRPr>
          </a:p>
          <a:p>
            <a:pPr marL="976313" lvl="1" indent="-609600" eaLnBrk="1" hangingPunct="1">
              <a:buFontTx/>
              <a:buAutoNum type="arabicPeriod"/>
            </a:pPr>
            <a:r>
              <a:rPr lang="en-US" sz="2800" b="1" dirty="0">
                <a:solidFill>
                  <a:schemeClr val="bg1"/>
                </a:solidFill>
                <a:latin typeface="Arial" charset="0"/>
              </a:rPr>
              <a:t>Microelements</a:t>
            </a:r>
            <a:r>
              <a:rPr lang="sr-Latn-CS" sz="2800" dirty="0">
                <a:solidFill>
                  <a:schemeClr val="bg1"/>
                </a:solidFill>
                <a:latin typeface="Arial" charset="0"/>
              </a:rPr>
              <a:t> (manganese, copper, iodine, zinc…)</a:t>
            </a:r>
            <a:endParaRPr lang="sr-Cyrl-CS" sz="2800" dirty="0">
              <a:solidFill>
                <a:schemeClr val="bg1"/>
              </a:solidFill>
              <a:latin typeface="Arial" charset="0"/>
            </a:endParaRPr>
          </a:p>
          <a:p>
            <a:pPr marL="609600" indent="-609600" eaLnBrk="1" hangingPunct="1">
              <a:buFontTx/>
              <a:buNone/>
            </a:pPr>
            <a:endParaRPr lang="en-US" sz="2800" dirty="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9185845"/>
      </p:ext>
    </p:extLst>
  </p:cSld>
  <p:clrMapOvr>
    <a:masterClrMapping/>
  </p:clrMapOvr>
  <p:transition>
    <p:blinds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11188" y="0"/>
            <a:ext cx="8229600" cy="939800"/>
          </a:xfrm>
        </p:spPr>
        <p:txBody>
          <a:bodyPr/>
          <a:lstStyle/>
          <a:p>
            <a:pPr algn="ctr" eaLnBrk="1" hangingPunct="1"/>
            <a:r>
              <a:rPr lang="sr-Latn-CS" b="1" dirty="0">
                <a:solidFill>
                  <a:schemeClr val="bg1"/>
                </a:solidFill>
                <a:latin typeface="Arial" charset="0"/>
              </a:rPr>
              <a:t>Inorganic compounds</a:t>
            </a:r>
            <a:endParaRPr lang="en-US" b="1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35843" name="Picture 4" descr="mini-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058275" y="3822700"/>
            <a:ext cx="85725" cy="85725"/>
          </a:xfrm>
          <a:noFill/>
        </p:spPr>
      </p:pic>
      <p:sp>
        <p:nvSpPr>
          <p:cNvPr id="3584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528" y="1484784"/>
            <a:ext cx="8425631" cy="52292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sr-Latn-CS" sz="2000" b="1" dirty="0">
                <a:solidFill>
                  <a:srgbClr val="F90701"/>
                </a:solidFill>
                <a:latin typeface="Arial" charset="0"/>
              </a:rPr>
              <a:t>Water </a:t>
            </a:r>
            <a:r>
              <a:rPr lang="sr-Latn-CS" sz="2000" dirty="0">
                <a:solidFill>
                  <a:schemeClr val="bg1"/>
                </a:solidFill>
                <a:latin typeface="Arial" charset="0"/>
              </a:rPr>
              <a:t>- the main component, makes up 50-95% of the cell's weight</a:t>
            </a:r>
          </a:p>
          <a:p>
            <a:pPr eaLnBrk="1" hangingPunct="1">
              <a:buFont typeface="Wingdings" pitchFamily="2" charset="2"/>
              <a:buNone/>
            </a:pPr>
            <a:endParaRPr lang="sr-Latn-CS" sz="2000" dirty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sr-Latn-CS" sz="2000" dirty="0">
                <a:solidFill>
                  <a:schemeClr val="bg1"/>
                </a:solidFill>
                <a:latin typeface="Arial" charset="0"/>
              </a:rPr>
              <a:t>The amount of water in a cell depends on:</a:t>
            </a:r>
          </a:p>
          <a:p>
            <a:pPr eaLnBrk="1" hangingPunct="1"/>
            <a:r>
              <a:rPr lang="sr-Latn-CS" sz="2000" dirty="0">
                <a:solidFill>
                  <a:schemeClr val="bg1"/>
                </a:solidFill>
                <a:latin typeface="Arial" charset="0"/>
              </a:rPr>
              <a:t>the metabolic activity of the cell (metabolically active cells have more water; tooth dentin is 10% water)</a:t>
            </a:r>
          </a:p>
          <a:p>
            <a:pPr eaLnBrk="1" hangingPunct="1"/>
            <a:r>
              <a:rPr lang="sr-Latn-CS" sz="2000" dirty="0">
                <a:solidFill>
                  <a:schemeClr val="bg1"/>
                </a:solidFill>
                <a:latin typeface="Arial" charset="0"/>
              </a:rPr>
              <a:t>the age of the cell</a:t>
            </a:r>
          </a:p>
          <a:p>
            <a:pPr eaLnBrk="1" hangingPunct="1"/>
            <a:r>
              <a:rPr lang="sr-Latn-CS" sz="2000" dirty="0">
                <a:solidFill>
                  <a:schemeClr val="bg1"/>
                </a:solidFill>
                <a:latin typeface="Arial" charset="0"/>
              </a:rPr>
              <a:t>the gender (women have less water in their cells than men)</a:t>
            </a:r>
          </a:p>
          <a:p>
            <a:pPr eaLnBrk="1" hangingPunct="1">
              <a:buFont typeface="Wingdings" pitchFamily="2" charset="2"/>
              <a:buNone/>
            </a:pPr>
            <a:endParaRPr lang="sr-Latn-CS" sz="2000" dirty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sr-Latn-CS" sz="2000" dirty="0">
                <a:solidFill>
                  <a:schemeClr val="bg1"/>
                </a:solidFill>
                <a:latin typeface="Arial" charset="0"/>
              </a:rPr>
              <a:t>The role of water is: 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sr-Latn-CS" sz="2000" dirty="0">
                <a:solidFill>
                  <a:schemeClr val="bg1"/>
                </a:solidFill>
                <a:latin typeface="Arial" charset="0"/>
              </a:rPr>
              <a:t>universal solvent 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sr-Latn-CS" sz="2000" dirty="0">
                <a:solidFill>
                  <a:schemeClr val="bg1"/>
                </a:solidFill>
                <a:latin typeface="Arial" charset="0"/>
              </a:rPr>
              <a:t>2. suitable environment for metabolic reactions 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sr-Latn-CS" sz="2000" dirty="0">
                <a:solidFill>
                  <a:schemeClr val="bg1"/>
                </a:solidFill>
                <a:latin typeface="Arial" charset="0"/>
              </a:rPr>
              <a:t>3. transport role of water 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sr-Latn-CS" sz="2000" dirty="0">
                <a:solidFill>
                  <a:schemeClr val="bg1"/>
                </a:solidFill>
                <a:latin typeface="Arial" charset="0"/>
              </a:rPr>
              <a:t>4. participates in thermoregulation and osmoregulation</a:t>
            </a:r>
            <a:endParaRPr lang="en-US" sz="2000" dirty="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6987094"/>
      </p:ext>
    </p:extLst>
  </p:cSld>
  <p:clrMapOvr>
    <a:masterClrMapping/>
  </p:clrMapOvr>
  <p:transition>
    <p:blinds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467544" y="476672"/>
            <a:ext cx="8229600" cy="1143000"/>
          </a:xfrm>
        </p:spPr>
        <p:txBody>
          <a:bodyPr lIns="91440" rIns="91440" bIns="45720" anchor="ctr"/>
          <a:lstStyle/>
          <a:p>
            <a:pPr algn="ctr" eaLnBrk="1" hangingPunct="1"/>
            <a:r>
              <a:rPr lang="en-GB" b="1" dirty="0">
                <a:solidFill>
                  <a:schemeClr val="bg1"/>
                </a:solidFill>
                <a:latin typeface="Arial" charset="0"/>
              </a:rPr>
              <a:t>Inorganic salts</a:t>
            </a:r>
            <a:endParaRPr lang="en-US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36867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457200" y="1935163"/>
            <a:ext cx="8579296" cy="438943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None/>
            </a:pPr>
            <a:r>
              <a:rPr lang="en-US" sz="2400" b="1" i="1" dirty="0">
                <a:solidFill>
                  <a:schemeClr val="bg1"/>
                </a:solidFill>
                <a:latin typeface="Arial" charset="0"/>
              </a:rPr>
              <a:t>Role</a:t>
            </a:r>
            <a:r>
              <a:rPr lang="sr-Cyrl-CS" sz="2400" b="1" i="1" dirty="0">
                <a:solidFill>
                  <a:schemeClr val="bg1"/>
                </a:solidFill>
                <a:latin typeface="Arial" charset="0"/>
              </a:rPr>
              <a:t>:</a:t>
            </a:r>
          </a:p>
          <a:p>
            <a:pPr eaLnBrk="1" hangingPunct="1">
              <a:lnSpc>
                <a:spcPct val="90000"/>
              </a:lnSpc>
            </a:pPr>
            <a:r>
              <a:rPr lang="en-GB" sz="2400" dirty="0">
                <a:solidFill>
                  <a:schemeClr val="bg1"/>
                </a:solidFill>
                <a:latin typeface="Arial" charset="0"/>
              </a:rPr>
              <a:t>structural – for the maintenance of biological structures</a:t>
            </a:r>
          </a:p>
          <a:p>
            <a:pPr eaLnBrk="1" hangingPunct="1">
              <a:lnSpc>
                <a:spcPct val="90000"/>
              </a:lnSpc>
            </a:pPr>
            <a:r>
              <a:rPr lang="en-GB" sz="2400" dirty="0">
                <a:solidFill>
                  <a:schemeClr val="bg1"/>
                </a:solidFill>
                <a:latin typeface="Arial" charset="0"/>
              </a:rPr>
              <a:t>metabolic – for the biological activity of compounds</a:t>
            </a:r>
          </a:p>
          <a:p>
            <a:pPr eaLnBrk="1" hangingPunct="1">
              <a:lnSpc>
                <a:spcPct val="90000"/>
              </a:lnSpc>
            </a:pPr>
            <a:endParaRPr lang="en-GB" sz="2400" dirty="0">
              <a:solidFill>
                <a:schemeClr val="bg1"/>
              </a:solidFill>
              <a:latin typeface="Arial" charset="0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GB" sz="2400" dirty="0">
                <a:solidFill>
                  <a:schemeClr val="bg1"/>
                </a:solidFill>
                <a:latin typeface="Arial" charset="0"/>
              </a:rPr>
              <a:t>The organism does not produce them, but takes them in with food!</a:t>
            </a:r>
            <a:endParaRPr lang="en-US" sz="2400" dirty="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8176529"/>
      </p:ext>
    </p:extLst>
  </p:cSld>
  <p:clrMapOvr>
    <a:masterClrMapping/>
  </p:clrMapOvr>
  <p:transition>
    <p:blinds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pPr algn="ctr"/>
            <a:r>
              <a:rPr lang="en-GB" b="1" dirty="0">
                <a:solidFill>
                  <a:prstClr val="black"/>
                </a:solidFill>
                <a:latin typeface="Arial" charset="0"/>
              </a:rPr>
              <a:t>Inorganic salts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008" y="2276872"/>
            <a:ext cx="8928992" cy="4389437"/>
          </a:xfrm>
        </p:spPr>
        <p:txBody>
          <a:bodyPr/>
          <a:lstStyle/>
          <a:p>
            <a:pPr marL="0" lvl="0" indent="0" eaLnBrk="1" hangingPunct="1">
              <a:lnSpc>
                <a:spcPct val="90000"/>
              </a:lnSpc>
              <a:buNone/>
            </a:pPr>
            <a:r>
              <a:rPr lang="sr-Cyrl-CS" sz="2400" b="1" i="1" dirty="0">
                <a:solidFill>
                  <a:prstClr val="black"/>
                </a:solidFill>
                <a:latin typeface="Arial" charset="0"/>
              </a:rPr>
              <a:t>	</a:t>
            </a:r>
          </a:p>
          <a:p>
            <a:pPr eaLnBrk="1" hangingPunct="1">
              <a:lnSpc>
                <a:spcPct val="90000"/>
              </a:lnSpc>
            </a:pPr>
            <a:r>
              <a:rPr lang="en-GB" sz="2400" b="1" dirty="0">
                <a:latin typeface="Arial" charset="0"/>
              </a:rPr>
              <a:t>anions</a:t>
            </a:r>
            <a:r>
              <a:rPr lang="en-GB" sz="2400" dirty="0">
                <a:latin typeface="Arial" charset="0"/>
              </a:rPr>
              <a:t>: 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GB" sz="2400" dirty="0">
                <a:latin typeface="Arial" charset="0"/>
              </a:rPr>
              <a:t>- chlorides – maintenance of acid-base balance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GB" sz="2400" dirty="0">
                <a:latin typeface="Arial" charset="0"/>
              </a:rPr>
              <a:t>- carbonates and bicarbonates – buffers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GB" sz="2400" dirty="0">
                <a:latin typeface="Arial" charset="0"/>
              </a:rPr>
              <a:t>- phosphates – main source of energy in the cell (ATR)</a:t>
            </a:r>
          </a:p>
          <a:p>
            <a:pPr eaLnBrk="1" hangingPunct="1">
              <a:lnSpc>
                <a:spcPct val="90000"/>
              </a:lnSpc>
            </a:pPr>
            <a:endParaRPr lang="en-GB" sz="2400" dirty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GB" sz="2400" b="1" dirty="0">
                <a:latin typeface="Arial" charset="0"/>
              </a:rPr>
              <a:t>cations</a:t>
            </a:r>
            <a:r>
              <a:rPr lang="en-GB" sz="2400" dirty="0">
                <a:latin typeface="Arial" charset="0"/>
              </a:rPr>
              <a:t>: 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GB" sz="2400" dirty="0">
                <a:latin typeface="Arial" charset="0"/>
              </a:rPr>
              <a:t>- K+, Na+ - participate in osmoregulation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GB" sz="2400" dirty="0">
                <a:latin typeface="Arial" charset="0"/>
              </a:rPr>
              <a:t>- Ca2+ - enters the composition of bones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082444"/>
      </p:ext>
    </p:extLst>
  </p:cSld>
  <p:clrMapOvr>
    <a:masterClrMapping/>
  </p:clrMapOvr>
  <p:transition>
    <p:blinds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704850"/>
            <a:ext cx="8291264" cy="1428006"/>
          </a:xfrm>
        </p:spPr>
        <p:txBody>
          <a:bodyPr/>
          <a:lstStyle/>
          <a:p>
            <a:pPr algn="ctr" eaLnBrk="1" hangingPunct="1"/>
            <a:r>
              <a:rPr lang="sr-Latn-CS" b="1" dirty="0">
                <a:solidFill>
                  <a:schemeClr val="tx1"/>
                </a:solidFill>
                <a:latin typeface="Arial" charset="0"/>
              </a:rPr>
              <a:t>Organic molecules and compounds</a:t>
            </a:r>
            <a:endParaRPr lang="en-US" b="1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1835696" y="3068960"/>
            <a:ext cx="6048474" cy="2646362"/>
          </a:xfrm>
        </p:spPr>
        <p:txBody>
          <a:bodyPr/>
          <a:lstStyle/>
          <a:p>
            <a:pPr eaLnBrk="1" hangingPunct="1"/>
            <a:r>
              <a:rPr lang="en-GB" dirty="0">
                <a:latin typeface="Arial" charset="0"/>
              </a:rPr>
              <a:t>Fatty acids (lipids)</a:t>
            </a:r>
          </a:p>
          <a:p>
            <a:pPr eaLnBrk="1" hangingPunct="1"/>
            <a:r>
              <a:rPr lang="en-GB" dirty="0">
                <a:latin typeface="Arial" charset="0"/>
              </a:rPr>
              <a:t>Sugars (carbohydrates)</a:t>
            </a:r>
          </a:p>
          <a:p>
            <a:pPr eaLnBrk="1" hangingPunct="1"/>
            <a:r>
              <a:rPr lang="en-GB" dirty="0">
                <a:latin typeface="Arial" charset="0"/>
              </a:rPr>
              <a:t>Amino acids (proteins)</a:t>
            </a:r>
          </a:p>
          <a:p>
            <a:pPr eaLnBrk="1" hangingPunct="1"/>
            <a:r>
              <a:rPr lang="en-GB" dirty="0">
                <a:latin typeface="Arial" charset="0"/>
              </a:rPr>
              <a:t>Nitrogenous bases (nucleic acids)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6980648"/>
      </p:ext>
    </p:extLst>
  </p:cSld>
  <p:clrMapOvr>
    <a:masterClrMapping/>
  </p:clrMapOvr>
  <p:transition>
    <p:zoom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FATTY ACIDS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556792"/>
            <a:ext cx="7272808" cy="2952328"/>
          </a:xfrm>
        </p:spPr>
        <p:txBody>
          <a:bodyPr>
            <a:normAutofit fontScale="92500"/>
          </a:bodyPr>
          <a:lstStyle/>
          <a:p>
            <a:r>
              <a:rPr lang="en-GB" dirty="0">
                <a:latin typeface="Arial" pitchFamily="34" charset="0"/>
                <a:cs typeface="Arial" pitchFamily="34" charset="0"/>
              </a:rPr>
              <a:t>basic structural components of lipids</a:t>
            </a:r>
          </a:p>
          <a:p>
            <a:r>
              <a:rPr lang="en-GB" dirty="0">
                <a:latin typeface="Arial" pitchFamily="34" charset="0"/>
                <a:cs typeface="Arial" pitchFamily="34" charset="0"/>
              </a:rPr>
              <a:t>consists of a chain made up of C and H atoms, with an COOH group at one end – a non-polar and hydrophobic molecule</a:t>
            </a:r>
          </a:p>
          <a:p>
            <a:endParaRPr lang="en-GB" dirty="0">
              <a:latin typeface="Arial" pitchFamily="34" charset="0"/>
              <a:cs typeface="Arial" pitchFamily="34" charset="0"/>
            </a:endParaRPr>
          </a:p>
          <a:p>
            <a:r>
              <a:rPr lang="en-GB" b="1" dirty="0">
                <a:latin typeface="Arial" pitchFamily="34" charset="0"/>
                <a:cs typeface="Arial" pitchFamily="34" charset="0"/>
              </a:rPr>
              <a:t>Lipids</a:t>
            </a:r>
            <a:r>
              <a:rPr lang="en-GB" dirty="0">
                <a:latin typeface="Arial" pitchFamily="34" charset="0"/>
                <a:cs typeface="Arial" pitchFamily="34" charset="0"/>
              </a:rPr>
              <a:t> – fats (oils, waxes, tallow), complex lipids (phospholipids) and lipid derivatives (steroids)</a:t>
            </a:r>
            <a:endParaRPr lang="sr-Cyrl-R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51520" y="4653136"/>
            <a:ext cx="8625684" cy="1935088"/>
          </a:xfrm>
          <a:prstGeom prst="rect">
            <a:avLst/>
          </a:prstGeom>
        </p:spPr>
        <p:txBody>
          <a:bodyPr vert="horz" lIns="0" rIns="0" bIns="0" anchor="b">
            <a:normAutofit fontScale="92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en-GB" sz="2400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Role of lipids:</a:t>
            </a:r>
          </a:p>
          <a:p>
            <a:pPr lvl="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en-GB" sz="2400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- energy – energy depots</a:t>
            </a:r>
          </a:p>
          <a:p>
            <a:pPr lvl="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en-GB" sz="2400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- building – structural components of cell membranes</a:t>
            </a:r>
          </a:p>
          <a:p>
            <a:pPr lvl="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en-GB" sz="2400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- regulatory – hormones</a:t>
            </a:r>
          </a:p>
          <a:p>
            <a:pPr lvl="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en-GB" sz="2400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- protective</a:t>
            </a:r>
            <a:endParaRPr lang="en-US" sz="2400" dirty="0">
              <a:solidFill>
                <a:prstClr val="black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1026" name="Picture 2" descr="Ð ÐµÐ·ÑÐ»ÑÐ°Ñ ÑÐ»Ð¸ÐºÐ° Ð·Ð° stearinska kiselina strukturna formul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3484" y="1412776"/>
            <a:ext cx="1872133" cy="1055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7370427" y="2540567"/>
            <a:ext cx="1578246" cy="215280"/>
          </a:xfrm>
          <a:prstGeom prst="rect">
            <a:avLst/>
          </a:prstGeom>
        </p:spPr>
        <p:txBody>
          <a:bodyPr vert="horz" lIns="0" rIns="0" bIns="0" anchor="b">
            <a:normAutofit fontScale="2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>
                <a:solidFill>
                  <a:schemeClr val="tx1"/>
                </a:solidFill>
              </a:rPr>
              <a:t>Fatty acid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17685E-007F-A93B-B02D-312721E5B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A4A34A-2884-254C-07CD-F7EEC89337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Latn-RS"/>
          </a:p>
        </p:txBody>
      </p:sp>
      <p:pic>
        <p:nvPicPr>
          <p:cNvPr id="1026" name="Picture 2" descr="Phospholipid - Definition and Examples - Biology Online Dictionary">
            <a:extLst>
              <a:ext uri="{FF2B5EF4-FFF2-40B4-BE49-F238E27FC236}">
                <a16:creationId xmlns:a16="http://schemas.microsoft.com/office/drawing/2014/main" id="{B62D5B1C-9738-D1D2-DC00-FDCAC26566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38745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pPr algn="ctr"/>
            <a:r>
              <a:rPr lang="sr-Cyrl-RS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ШЕЋЕРИ</a:t>
            </a:r>
            <a:endParaRPr lang="en-US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96" y="1772816"/>
            <a:ext cx="9108504" cy="4821168"/>
          </a:xfrm>
        </p:spPr>
        <p:txBody>
          <a:bodyPr/>
          <a:lstStyle/>
          <a:p>
            <a:r>
              <a:rPr lang="en-GB" sz="2400" dirty="0">
                <a:latin typeface="Arial" pitchFamily="34" charset="0"/>
                <a:cs typeface="Arial" pitchFamily="34" charset="0"/>
              </a:rPr>
              <a:t>The skeleton consists of C atoms to which are attached</a:t>
            </a:r>
          </a:p>
          <a:p>
            <a:r>
              <a:rPr lang="en-GB" sz="2400" dirty="0">
                <a:latin typeface="Arial" pitchFamily="34" charset="0"/>
                <a:cs typeface="Arial" pitchFamily="34" charset="0"/>
              </a:rPr>
              <a:t> H and O atoms in a ratio of 1:2:1 (CH</a:t>
            </a:r>
            <a:r>
              <a:rPr lang="en-GB" sz="2400" baseline="-25000" dirty="0">
                <a:latin typeface="Arial" pitchFamily="34" charset="0"/>
                <a:cs typeface="Arial" pitchFamily="34" charset="0"/>
              </a:rPr>
              <a:t>2</a:t>
            </a:r>
            <a:r>
              <a:rPr lang="en-GB" sz="2400" dirty="0">
                <a:latin typeface="Arial" pitchFamily="34" charset="0"/>
                <a:cs typeface="Arial" pitchFamily="34" charset="0"/>
              </a:rPr>
              <a:t>O) and a keto group</a:t>
            </a:r>
          </a:p>
          <a:p>
            <a:endParaRPr lang="en-GB" sz="2400" dirty="0">
              <a:latin typeface="Arial" pitchFamily="34" charset="0"/>
              <a:cs typeface="Arial" pitchFamily="34" charset="0"/>
            </a:endParaRPr>
          </a:p>
          <a:p>
            <a:r>
              <a:rPr lang="en-GB" sz="2400" dirty="0">
                <a:latin typeface="Arial" pitchFamily="34" charset="0"/>
                <a:cs typeface="Arial" pitchFamily="34" charset="0"/>
              </a:rPr>
              <a:t>They can be:</a:t>
            </a:r>
          </a:p>
          <a:p>
            <a:pPr marL="0" indent="0">
              <a:buNone/>
            </a:pPr>
            <a:r>
              <a:rPr lang="en-GB" sz="2400" dirty="0">
                <a:latin typeface="Arial" pitchFamily="34" charset="0"/>
                <a:cs typeface="Arial" pitchFamily="34" charset="0"/>
              </a:rPr>
              <a:t>- monosaccharides – trioses, </a:t>
            </a:r>
            <a:r>
              <a:rPr lang="en-GB" sz="2400" dirty="0" err="1">
                <a:latin typeface="Arial" pitchFamily="34" charset="0"/>
                <a:cs typeface="Arial" pitchFamily="34" charset="0"/>
              </a:rPr>
              <a:t>tetroses</a:t>
            </a:r>
            <a:r>
              <a:rPr lang="en-GB" sz="2400" dirty="0">
                <a:latin typeface="Arial" pitchFamily="34" charset="0"/>
                <a:cs typeface="Arial" pitchFamily="34" charset="0"/>
              </a:rPr>
              <a:t>, pentoses, hexoses</a:t>
            </a:r>
          </a:p>
          <a:p>
            <a:pPr marL="0" indent="0">
              <a:buNone/>
            </a:pPr>
            <a:r>
              <a:rPr lang="en-GB" sz="2400" dirty="0">
                <a:latin typeface="Arial" pitchFamily="34" charset="0"/>
                <a:cs typeface="Arial" pitchFamily="34" charset="0"/>
              </a:rPr>
              <a:t>- oligosaccharides – maltose, lactose, sucrose</a:t>
            </a:r>
          </a:p>
          <a:p>
            <a:pPr marL="0" indent="0">
              <a:buNone/>
            </a:pPr>
            <a:r>
              <a:rPr lang="en-GB" sz="2400" dirty="0">
                <a:latin typeface="Arial" pitchFamily="34" charset="0"/>
                <a:cs typeface="Arial" pitchFamily="34" charset="0"/>
              </a:rPr>
              <a:t>- polysaccharides – cellulose, glycogen, chitin</a:t>
            </a:r>
          </a:p>
          <a:p>
            <a:endParaRPr lang="en-GB" sz="2400" dirty="0">
              <a:latin typeface="Arial" pitchFamily="34" charset="0"/>
              <a:cs typeface="Arial" pitchFamily="34" charset="0"/>
            </a:endParaRPr>
          </a:p>
          <a:p>
            <a:r>
              <a:rPr lang="en-GB" sz="2400" dirty="0">
                <a:latin typeface="Arial" pitchFamily="34" charset="0"/>
                <a:cs typeface="Arial" pitchFamily="34" charset="0"/>
              </a:rPr>
              <a:t>Simple sugars (monosaccharides) and their polymers make up a group of carbohydrates</a:t>
            </a:r>
            <a:endParaRPr lang="en-US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DGlucose Fischer.sv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188640"/>
            <a:ext cx="1075556" cy="1810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676728" y="2071167"/>
            <a:ext cx="1431776" cy="215652"/>
          </a:xfrm>
          <a:prstGeom prst="rect">
            <a:avLst/>
          </a:prstGeom>
        </p:spPr>
        <p:txBody>
          <a:bodyPr vert="horz" lIns="0" rIns="0" bIns="0" anchor="b">
            <a:normAutofit fontScale="2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glucose</a:t>
            </a:r>
          </a:p>
        </p:txBody>
      </p:sp>
    </p:spTree>
    <p:extLst>
      <p:ext uri="{BB962C8B-B14F-4D97-AF65-F5344CB8AC3E}">
        <p14:creationId xmlns:p14="http://schemas.microsoft.com/office/powerpoint/2010/main" val="16083521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275</TotalTime>
  <Words>541</Words>
  <Application>Microsoft Macintosh PowerPoint</Application>
  <PresentationFormat>On-screen Show (4:3)</PresentationFormat>
  <Paragraphs>87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Calibri</vt:lpstr>
      <vt:lpstr>Constantia</vt:lpstr>
      <vt:lpstr>Google Sans</vt:lpstr>
      <vt:lpstr>Wingdings</vt:lpstr>
      <vt:lpstr>Wingdings 2</vt:lpstr>
      <vt:lpstr>Flow</vt:lpstr>
      <vt:lpstr>2_Flow</vt:lpstr>
      <vt:lpstr>CHEMICAL COMPOSITION OF THE CELL</vt:lpstr>
      <vt:lpstr>CHEMICAL COMPOSITION OF THE CELL</vt:lpstr>
      <vt:lpstr>Inorganic compounds</vt:lpstr>
      <vt:lpstr>Inorganic salts</vt:lpstr>
      <vt:lpstr>Inorganic salts</vt:lpstr>
      <vt:lpstr>Organic molecules and compounds</vt:lpstr>
      <vt:lpstr>FATTY ACIDS</vt:lpstr>
      <vt:lpstr>PowerPoint Presentation</vt:lpstr>
      <vt:lpstr>ШЕЋЕРИ</vt:lpstr>
      <vt:lpstr>PowerPoint Presentation</vt:lpstr>
      <vt:lpstr>AMINO ACIDS</vt:lpstr>
      <vt:lpstr>PowerPoint Presentation</vt:lpstr>
      <vt:lpstr>PowerPoint Presentation</vt:lpstr>
      <vt:lpstr>NITROGEN BASES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Danijela Todorovic</dc:creator>
  <cp:lastModifiedBy>Microsoft Office User</cp:lastModifiedBy>
  <cp:revision>20</cp:revision>
  <dcterms:created xsi:type="dcterms:W3CDTF">2018-09-03T11:07:12Z</dcterms:created>
  <dcterms:modified xsi:type="dcterms:W3CDTF">2025-12-21T12:18:44Z</dcterms:modified>
</cp:coreProperties>
</file>